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charts/chart1.xml" ContentType="application/vnd.openxmlformats-officedocument.drawingml.chart+xml"/>
  <Override PartName="/ppt/charts/chart2.xml" ContentType="application/vnd.openxmlformats-officedocument.drawingml.chart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image" Target="../media/image8.png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explosion val="0"/>
          <c:dPt>
            <c:idx val="0"/>
            <c:explosion val="0"/>
            <c:spPr>
              <a:blipFill rotWithShape="1">
                <a:blip r:embed="rId2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000">
                    <a:alpha val="50000"/>
                  </a:srgbClr>
                </a:outerShdw>
              </a:effectLst>
            </c:spPr>
          </c:dPt>
          <c:dPt>
            <c:idx val="1"/>
            <c:explosion val="0"/>
            <c:spPr>
              <a:blipFill rotWithShape="1">
                <a:blip r:embed="rId3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000">
                    <a:alpha val="50000"/>
                  </a:srgbClr>
                </a:outerShdw>
              </a:effectLst>
            </c:spPr>
          </c:dPt>
          <c:dPt>
            <c:idx val="2"/>
            <c:explosion val="0"/>
            <c:spPr>
              <a:blipFill rotWithShape="1">
                <a:blip r:embed="rId4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000">
                    <a:alpha val="50000"/>
                  </a:srgbClr>
                </a:outerShdw>
              </a:effectLst>
            </c:spPr>
          </c:dPt>
          <c:dPt>
            <c:idx val="3"/>
            <c:explosion val="0"/>
            <c:spPr>
              <a:blipFill rotWithShape="1">
                <a:blip r:embed="rId5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000">
                    <a:alpha val="50000"/>
                  </a:srgbClr>
                </a:outerShdw>
              </a:effectLst>
            </c:spPr>
          </c:dPt>
          <c:dPt>
            <c:idx val="4"/>
            <c:explosion val="0"/>
            <c:spPr>
              <a:blipFill rotWithShape="1">
                <a:blip r:embed="rId6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000">
                    <a:alpha val="50000"/>
                  </a:srgbClr>
                </a:outerShdw>
              </a:effectLst>
            </c:spPr>
          </c:dPt>
          <c:dPt>
            <c:idx val="5"/>
            <c:explosion val="0"/>
            <c:spPr>
              <a:blipFill rotWithShape="1">
                <a:blip r:embed="rId7"/>
                <a:srcRect l="0" t="0" r="0" b="0"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sx="100000" sy="100000" kx="0" ky="0" algn="tl" rotWithShape="1" blurRad="50800" dist="25400" dir="5400000">
                  <a:srgbClr val="000000">
                    <a:alpha val="50000"/>
                  </a:srgbClr>
                </a:outerShdw>
              </a:effectLst>
            </c:spPr>
          </c:dPt>
          <c:dLbls>
            <c:dLbl>
              <c:idx val="0"/>
              <c:numFmt formatCode="#,##0%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FFFFFF"/>
                      </a:solidFill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#,##0%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FFFFFF"/>
                      </a:solidFill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#,##0%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FFFFFF"/>
                      </a:solidFill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#,##0%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FFFFFF"/>
                      </a:solidFill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#,##0%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FFFFFF"/>
                      </a:solidFill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#,##0%" sourceLinked="0"/>
              <c:txPr>
                <a:bodyPr/>
                <a:lstStyle/>
                <a:p>
                  <a:pPr>
                    <a:defRPr b="0" i="0" strike="noStrike" sz="2400" u="none">
                      <a:solidFill>
                        <a:srgbClr val="FFFFFF"/>
                      </a:solidFill>
                      <a:latin typeface="Helvetica Light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#,##0%" sourceLinked="0"/>
            <c:txPr>
              <a:bodyPr/>
              <a:lstStyle/>
              <a:p>
                <a:pPr>
                  <a:defRPr b="0" i="0" strike="noStrike" sz="2400" u="none">
                    <a:solidFill>
                      <a:srgbClr val="FFFFFF"/>
                    </a:solidFill>
                    <a:latin typeface="Helvetica Light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noFill/>
                <a:ln w="635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aprile</c:v>
                </c:pt>
                <c:pt idx="1">
                  <c:v>maggio</c:v>
                </c:pt>
                <c:pt idx="2">
                  <c:v>giugno</c:v>
                </c:pt>
                <c:pt idx="3">
                  <c:v>luglio</c:v>
                </c:pt>
                <c:pt idx="4">
                  <c:v>agosto</c:v>
                </c:pt>
                <c:pt idx="5">
                  <c:v>settembre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127351"/>
          <c:y val="0.0616346"/>
          <c:w val="0.854624"/>
          <c:h val="0.841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Regione 2</c:v>
                </c:pt>
              </c:strCache>
            </c:strRef>
          </c:tx>
          <c:spPr>
            <a:blipFill rotWithShape="1">
              <a:blip r:embed="rId2"/>
              <a:srcRect l="0" t="0" r="0" b="0"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7997" dir="270000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lineChart>
        <c:grouping val="standard"/>
        <c:varyColors val="0"/>
        <c:ser>
          <c:idx val="0"/>
          <c:order val="1"/>
          <c:tx>
            <c:strRef>
              <c:f>Sheet1!$A$2</c:f>
              <c:strCache>
                <c:ptCount val="1"/>
                <c:pt idx="0">
                  <c:v>Regione 1</c:v>
                </c:pt>
              </c:strCache>
            </c:strRef>
          </c:tx>
          <c:spPr>
            <a:solidFill>
              <a:srgbClr val="000000"/>
            </a:solidFill>
            <a:ln w="76200" cap="flat">
              <a:solidFill>
                <a:srgbClr val="656668"/>
              </a:solidFill>
              <a:prstDash val="solid"/>
              <a:miter lim="400000"/>
            </a:ln>
            <a:effectLst>
              <a:outerShdw sx="100000" sy="100000" kx="0" ky="0" algn="tl" rotWithShape="1" blurRad="50800" dist="25400" dir="5400000">
                <a:srgbClr val="000000">
                  <a:alpha val="50000"/>
                </a:srgbClr>
              </a:outerShdw>
            </a:effectLst>
          </c:spPr>
          <c:marker>
            <c:symbol val="circle"/>
            <c:size val="14"/>
            <c:spPr>
              <a:solidFill>
                <a:srgbClr val="000000"/>
              </a:solidFill>
              <a:ln w="76200" cap="flat">
                <a:solidFill>
                  <a:srgbClr val="656668"/>
                </a:solidFill>
                <a:prstDash val="solid"/>
                <a:miter lim="400000"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2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47997" dir="2700000">
                        <a:srgbClr val="000000">
                          <a:alpha val="31034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FFFFFF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FFFFF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FFFFFF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sto titolo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Testo titolo</a:t>
            </a:r>
          </a:p>
        </p:txBody>
      </p:sp>
      <p:sp>
        <p:nvSpPr>
          <p:cNvPr id="12" name="Corpo livello uno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19250" y="6604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sto titolo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22" name="Corpo livello uno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sto titolo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3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sto titolo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Testo titolo</a:t>
            </a:r>
          </a:p>
        </p:txBody>
      </p:sp>
      <p:sp>
        <p:nvSpPr>
          <p:cNvPr id="40" name="Corpo livello uno…"/>
          <p:cNvSpPr/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49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57" name="Corpo livello uno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sto titolo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titolo</a:t>
            </a:r>
          </a:p>
        </p:txBody>
      </p:sp>
      <p:sp>
        <p:nvSpPr>
          <p:cNvPr id="67" name="Corpo livello uno…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o titolo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Testo titolo</a:t>
            </a:r>
          </a:p>
        </p:txBody>
      </p:sp>
      <p:sp>
        <p:nvSpPr>
          <p:cNvPr id="3" name="Corpo livello uno…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/>
          <p:nvPr>
            <p:ph type="sldNum" sz="quarter" idx="2"/>
          </p:nvPr>
        </p:nvSpPr>
        <p:spPr>
          <a:xfrm>
            <a:off x="6311798" y="92583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97568E22-2581-4B82-8773-79DAD4A6B1AD-L0-001.jpeg" descr="97568E22-2581-4B82-8773-79DAD4A6B1A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6529"/>
            <a:ext cx="13004800" cy="9280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nsequences Picture"/>
          <p:cNvSpPr/>
          <p:nvPr/>
        </p:nvSpPr>
        <p:spPr>
          <a:xfrm>
            <a:off x="2349776" y="491157"/>
            <a:ext cx="8305248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Consequences </a:t>
            </a:r>
            <a:r>
              <a:t>Picture</a:t>
            </a:r>
          </a:p>
        </p:txBody>
      </p:sp>
      <p:sp>
        <p:nvSpPr>
          <p:cNvPr id="156" name="&quot;Some of us think ... I think ...&quot;"/>
          <p:cNvSpPr/>
          <p:nvPr/>
        </p:nvSpPr>
        <p:spPr>
          <a:xfrm>
            <a:off x="2167552" y="8246427"/>
            <a:ext cx="955226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"Some of us think ... I think ..."</a:t>
            </a:r>
          </a:p>
        </p:txBody>
      </p:sp>
      <p:pic>
        <p:nvPicPr>
          <p:cNvPr id="157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valuation Future"/>
          <p:cNvSpPr/>
          <p:nvPr/>
        </p:nvSpPr>
        <p:spPr>
          <a:xfrm>
            <a:off x="3095745" y="511471"/>
            <a:ext cx="6813310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Evaluation Future</a:t>
            </a:r>
            <a:r>
              <a:t> </a:t>
            </a:r>
          </a:p>
        </p:txBody>
      </p:sp>
      <p:sp>
        <p:nvSpPr>
          <p:cNvPr id="160" name="&quot;Now, all you have to do is ...&quot;"/>
          <p:cNvSpPr/>
          <p:nvPr/>
        </p:nvSpPr>
        <p:spPr>
          <a:xfrm>
            <a:off x="2293380" y="8226114"/>
            <a:ext cx="919198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"Now, all you have to do is ..."</a:t>
            </a:r>
          </a:p>
        </p:txBody>
      </p:sp>
      <p:graphicFrame>
        <p:nvGraphicFramePr>
          <p:cNvPr id="161" name="Grafico misto"/>
          <p:cNvGraphicFramePr/>
          <p:nvPr/>
        </p:nvGraphicFramePr>
        <p:xfrm>
          <a:off x="3825004" y="2198109"/>
          <a:ext cx="5354792" cy="535738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onsequences Picture"/>
          <p:cNvSpPr/>
          <p:nvPr/>
        </p:nvSpPr>
        <p:spPr>
          <a:xfrm>
            <a:off x="2434419" y="501193"/>
            <a:ext cx="8135962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Consequences </a:t>
            </a:r>
            <a:r>
              <a:t>Picture </a:t>
            </a:r>
          </a:p>
        </p:txBody>
      </p:sp>
      <p:sp>
        <p:nvSpPr>
          <p:cNvPr id="164" name="&quot;Some of us think ... I think ...&quot;"/>
          <p:cNvSpPr/>
          <p:nvPr/>
        </p:nvSpPr>
        <p:spPr>
          <a:xfrm>
            <a:off x="2220435" y="8236391"/>
            <a:ext cx="944649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"Some of us think ... I think ..."</a:t>
            </a:r>
          </a:p>
        </p:txBody>
      </p:sp>
      <p:pic>
        <p:nvPicPr>
          <p:cNvPr id="165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4. Conclusion Picture"/>
          <p:cNvSpPr/>
          <p:nvPr/>
        </p:nvSpPr>
        <p:spPr>
          <a:xfrm>
            <a:off x="2913925" y="452697"/>
            <a:ext cx="7850462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4. Conclusion </a:t>
            </a:r>
            <a:r>
              <a:t>Picture </a:t>
            </a:r>
          </a:p>
        </p:txBody>
      </p:sp>
      <p:sp>
        <p:nvSpPr>
          <p:cNvPr id="168" name="&quot;As we can see the answer to our Q is ...&quot;"/>
          <p:cNvSpPr/>
          <p:nvPr/>
        </p:nvSpPr>
        <p:spPr>
          <a:xfrm>
            <a:off x="965899" y="8316637"/>
            <a:ext cx="1174651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700">
                <a:solidFill>
                  <a:srgbClr val="000000"/>
                </a:solidFill>
              </a:defRPr>
            </a:lvl1pPr>
          </a:lstStyle>
          <a:p>
            <a:pPr/>
            <a:r>
              <a:t>"As we can see the answer to our Q is ..."</a:t>
            </a:r>
          </a:p>
        </p:txBody>
      </p:sp>
      <p:pic>
        <p:nvPicPr>
          <p:cNvPr id="169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5566" y="2482993"/>
            <a:ext cx="5367181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5. Recommendation Picture"/>
          <p:cNvSpPr/>
          <p:nvPr/>
        </p:nvSpPr>
        <p:spPr>
          <a:xfrm>
            <a:off x="1505746" y="463039"/>
            <a:ext cx="9993308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5. Recommendation</a:t>
            </a:r>
            <a:r>
              <a:t> Picture </a:t>
            </a:r>
          </a:p>
        </p:txBody>
      </p:sp>
      <p:pic>
        <p:nvPicPr>
          <p:cNvPr id="172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&quot;That is why we should ...&quot;"/>
          <p:cNvSpPr/>
          <p:nvPr/>
        </p:nvSpPr>
        <p:spPr>
          <a:xfrm>
            <a:off x="2769325" y="8274545"/>
            <a:ext cx="8389447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"That is why we should ..."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ttangolo"/>
          <p:cNvSpPr/>
          <p:nvPr/>
        </p:nvSpPr>
        <p:spPr>
          <a:xfrm>
            <a:off x="1323008" y="4243285"/>
            <a:ext cx="10460952" cy="37114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76" name="This high class…"/>
          <p:cNvSpPr/>
          <p:nvPr>
            <p:ph type="ctrTitle"/>
          </p:nvPr>
        </p:nvSpPr>
        <p:spPr>
          <a:xfrm>
            <a:off x="15183" y="415658"/>
            <a:ext cx="12974433" cy="3302001"/>
          </a:xfrm>
          <a:prstGeom prst="rect">
            <a:avLst/>
          </a:prstGeom>
        </p:spPr>
        <p:txBody>
          <a:bodyPr/>
          <a:lstStyle/>
          <a:p>
            <a:pPr defTabSz="578358">
              <a:defRPr sz="7029"/>
            </a:pPr>
            <a:r>
              <a:t>This high class </a:t>
            </a:r>
          </a:p>
          <a:p>
            <a:pPr defTabSz="578358">
              <a:defRPr sz="7029"/>
            </a:pPr>
            <a:r>
              <a:t>presentation advice </a:t>
            </a:r>
          </a:p>
          <a:p>
            <a:pPr defTabSz="578358">
              <a:defRPr sz="7029"/>
            </a:pPr>
            <a:r>
              <a:t>was brought to you by:</a:t>
            </a:r>
          </a:p>
        </p:txBody>
      </p:sp>
      <p:sp>
        <p:nvSpPr>
          <p:cNvPr id="177" name="Become our sponsor!"/>
          <p:cNvSpPr/>
          <p:nvPr/>
        </p:nvSpPr>
        <p:spPr>
          <a:xfrm>
            <a:off x="2678131" y="5540098"/>
            <a:ext cx="748284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000000"/>
                </a:solidFill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000000"/>
                </a:solidFill>
              </a:rPr>
              <a:t>Become our sponsor!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53BF1D06-0E16-42A3-A5FA-DE15F3C4DDB3-L0-001.jpeg" descr="53BF1D06-0E16-42A3-A5FA-DE15F3C4DDB3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759" y="-108623"/>
            <a:ext cx="13132318" cy="1062258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(c) Wikipedia / public domain"/>
          <p:cNvSpPr/>
          <p:nvPr/>
        </p:nvSpPr>
        <p:spPr>
          <a:xfrm>
            <a:off x="6869600" y="230132"/>
            <a:ext cx="68920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000"/>
            </a:pPr>
            <a:r>
              <a:t>(c</a:t>
            </a:r>
            <a:r>
              <a:t>) Wikipedia / public domain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f you want to Report Data, this Albert Einstein inspired Presentation Structure (10 slides) will bring your findings to life. Remember to answer all the W-questions during the evaluation step: where, when, who, what (how much) and, most important, why.…"/>
          <p:cNvSpPr/>
          <p:nvPr/>
        </p:nvSpPr>
        <p:spPr>
          <a:xfrm>
            <a:off x="645270" y="720818"/>
            <a:ext cx="12022086" cy="735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If you want to </a:t>
            </a:r>
            <a:r>
              <a:rPr b="1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Report Data</a:t>
            </a:r>
            <a:r>
              <a:rPr sz="3000">
                <a:solidFill>
                  <a:srgbClr val="FFFFFF"/>
                </a:solidFill>
              </a:rPr>
              <a:t>, this </a:t>
            </a:r>
            <a:r>
              <a:rPr b="1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Albert Einstein inspired Presentation Structure</a:t>
            </a:r>
            <a:r>
              <a:rPr sz="3000">
                <a:solidFill>
                  <a:srgbClr val="FFFFFF"/>
                </a:solidFill>
              </a:rPr>
              <a:t> (10 slides) will bring your findings to life. Remember to answer all the W-questions during the evaluation step: where, when, who, what (how much) and, most important, why. </a:t>
            </a:r>
            <a:endParaRPr sz="3000">
              <a:solidFill>
                <a:srgbClr val="FFFFFF"/>
              </a:solidFill>
            </a:endParaRPr>
          </a:p>
          <a:p>
            <a:pPr algn="l"/>
            <a:r>
              <a:rPr sz="3000"/>
              <a:t>If you want to welcome your audience do so between step 1 and step 2  (after slide 1). You can inflate every step with more slides, but try to avoid it. Remember: Presenting is an art and art is all about quality, not quantity.</a:t>
            </a:r>
          </a:p>
          <a:p>
            <a:pPr algn="l"/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Question at Hand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Approach Chosen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Evaluation of the Data 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Conclusion</a:t>
            </a:r>
          </a:p>
          <a:p>
            <a:pPr marL="695157" indent="-695157" algn="l">
              <a:buSzPct val="100000"/>
              <a:buAutoNum type="arabicPeriod" startAt="1"/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Recommendation </a:t>
            </a:r>
          </a:p>
        </p:txBody>
      </p:sp>
      <p:sp>
        <p:nvSpPr>
          <p:cNvPr id="125" name="More on www.robertolalli.com"/>
          <p:cNvSpPr/>
          <p:nvPr/>
        </p:nvSpPr>
        <p:spPr>
          <a:xfrm>
            <a:off x="742681" y="8880058"/>
            <a:ext cx="11827264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More on www.robertolalli.com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1. Question at Hand Picture"/>
          <p:cNvSpPr/>
          <p:nvPr/>
        </p:nvSpPr>
        <p:spPr>
          <a:xfrm>
            <a:off x="1438440" y="468209"/>
            <a:ext cx="10127920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1. Question at Hand </a:t>
            </a:r>
            <a:r>
              <a:t>Picture</a:t>
            </a:r>
          </a:p>
        </p:txBody>
      </p:sp>
      <p:pic>
        <p:nvPicPr>
          <p:cNvPr id="128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8040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&quot;What brought us here today is ...&quot;"/>
          <p:cNvSpPr/>
          <p:nvPr/>
        </p:nvSpPr>
        <p:spPr>
          <a:xfrm>
            <a:off x="1557740" y="8269375"/>
            <a:ext cx="10190164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"What brought us here today is ..."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2. Approach Chosen Picture"/>
          <p:cNvSpPr/>
          <p:nvPr/>
        </p:nvSpPr>
        <p:spPr>
          <a:xfrm>
            <a:off x="1361683" y="475081"/>
            <a:ext cx="10281435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2.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Approach</a:t>
            </a:r>
            <a:r>
              <a:t>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Chosen</a:t>
            </a:r>
            <a:r>
              <a:t> Picture </a:t>
            </a:r>
          </a:p>
        </p:txBody>
      </p:sp>
      <p:sp>
        <p:nvSpPr>
          <p:cNvPr id="132" name="&quot;We will focus on this because ...&quot;"/>
          <p:cNvSpPr/>
          <p:nvPr/>
        </p:nvSpPr>
        <p:spPr>
          <a:xfrm>
            <a:off x="1688057" y="8262504"/>
            <a:ext cx="10198958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"We will focus on this because ..."</a:t>
            </a:r>
          </a:p>
        </p:txBody>
      </p:sp>
      <p:pic>
        <p:nvPicPr>
          <p:cNvPr id="133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3. Evaluation of the Data Picture"/>
          <p:cNvSpPr/>
          <p:nvPr/>
        </p:nvSpPr>
        <p:spPr>
          <a:xfrm>
            <a:off x="629878" y="494311"/>
            <a:ext cx="11745043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3. Evaluation of the Data </a:t>
            </a:r>
            <a:r>
              <a:t>Picture </a:t>
            </a:r>
          </a:p>
        </p:txBody>
      </p:sp>
      <p:sp>
        <p:nvSpPr>
          <p:cNvPr id="136" name="&quot;Let's have a look at ...&quot;"/>
          <p:cNvSpPr/>
          <p:nvPr/>
        </p:nvSpPr>
        <p:spPr>
          <a:xfrm>
            <a:off x="3125508" y="8243273"/>
            <a:ext cx="7717815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"Let's have a look at ..."</a:t>
            </a:r>
          </a:p>
        </p:txBody>
      </p:sp>
      <p:pic>
        <p:nvPicPr>
          <p:cNvPr id="137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Quadrato"/>
          <p:cNvSpPr/>
          <p:nvPr/>
        </p:nvSpPr>
        <p:spPr>
          <a:xfrm>
            <a:off x="2005387" y="3987807"/>
            <a:ext cx="1905001" cy="1905001"/>
          </a:xfrm>
          <a:prstGeom prst="rect">
            <a:avLst/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0" name="Cerchio"/>
          <p:cNvSpPr/>
          <p:nvPr/>
        </p:nvSpPr>
        <p:spPr>
          <a:xfrm>
            <a:off x="5775315" y="3957471"/>
            <a:ext cx="1905001" cy="1905001"/>
          </a:xfrm>
          <a:prstGeom prst="ellipse">
            <a:avLst/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1" name="Freccia"/>
          <p:cNvSpPr/>
          <p:nvPr/>
        </p:nvSpPr>
        <p:spPr>
          <a:xfrm>
            <a:off x="8060466" y="3957471"/>
            <a:ext cx="1033165" cy="1905001"/>
          </a:xfrm>
          <a:prstGeom prst="rightArrow">
            <a:avLst>
              <a:gd name="adj1" fmla="val 39503"/>
              <a:gd name="adj2" fmla="val 30855"/>
            </a:avLst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2" name="Triangolo"/>
          <p:cNvSpPr/>
          <p:nvPr/>
        </p:nvSpPr>
        <p:spPr>
          <a:xfrm>
            <a:off x="9473781" y="3957471"/>
            <a:ext cx="2419527" cy="17972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3" name="Evaluation Past Chart"/>
          <p:cNvSpPr/>
          <p:nvPr/>
        </p:nvSpPr>
        <p:spPr>
          <a:xfrm>
            <a:off x="2631609" y="492356"/>
            <a:ext cx="7741582" cy="100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9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Evaluation Past </a:t>
            </a:r>
            <a:r>
              <a:t>Chart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 </a:t>
            </a:r>
          </a:p>
        </p:txBody>
      </p:sp>
      <p:sp>
        <p:nvSpPr>
          <p:cNvPr id="144" name="Freccia"/>
          <p:cNvSpPr/>
          <p:nvPr/>
        </p:nvSpPr>
        <p:spPr>
          <a:xfrm>
            <a:off x="4290538" y="3957471"/>
            <a:ext cx="1104627" cy="1905001"/>
          </a:xfrm>
          <a:prstGeom prst="rightArrow">
            <a:avLst>
              <a:gd name="adj1" fmla="val 39503"/>
              <a:gd name="adj2" fmla="val 28859"/>
            </a:avLst>
          </a:prstGeom>
          <a:gradFill>
            <a:gsLst>
              <a:gs pos="0">
                <a:srgbClr val="A6AAA8"/>
              </a:gs>
              <a:gs pos="100000">
                <a:srgbClr val="53585F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/>
            </a:pPr>
          </a:p>
        </p:txBody>
      </p:sp>
      <p:sp>
        <p:nvSpPr>
          <p:cNvPr id="145" name="&quot;In the past ...&quot;"/>
          <p:cNvSpPr/>
          <p:nvPr/>
        </p:nvSpPr>
        <p:spPr>
          <a:xfrm>
            <a:off x="4571131" y="8324271"/>
            <a:ext cx="546749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"In the past ..."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onsequences Picture"/>
          <p:cNvSpPr/>
          <p:nvPr/>
        </p:nvSpPr>
        <p:spPr>
          <a:xfrm>
            <a:off x="2335353" y="491157"/>
            <a:ext cx="8334094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Consequences </a:t>
            </a:r>
            <a:r>
              <a:t>Picture </a:t>
            </a:r>
          </a:p>
        </p:txBody>
      </p:sp>
      <p:sp>
        <p:nvSpPr>
          <p:cNvPr id="148" name="&quot;Some of us think ... I think ...&quot;"/>
          <p:cNvSpPr/>
          <p:nvPr/>
        </p:nvSpPr>
        <p:spPr>
          <a:xfrm>
            <a:off x="2244473" y="8246427"/>
            <a:ext cx="9303373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"Some of us think ... I think ..."</a:t>
            </a:r>
          </a:p>
        </p:txBody>
      </p:sp>
      <p:pic>
        <p:nvPicPr>
          <p:cNvPr id="149" name="F7B76780-EFB8-41B6-AB96-4B7C1A664AF0-L0-001.jpeg" descr="F7B76780-EFB8-41B6-AB96-4B7C1A664AF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8809" y="2482993"/>
            <a:ext cx="5367182" cy="4787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valuation Present Chart"/>
          <p:cNvSpPr/>
          <p:nvPr/>
        </p:nvSpPr>
        <p:spPr>
          <a:xfrm>
            <a:off x="1955555" y="448511"/>
            <a:ext cx="9093690" cy="101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6000">
                <a:solidFill>
                  <a:srgbClr val="000000"/>
                </a:solidFill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Evaluation Present </a:t>
            </a:r>
            <a:r>
              <a:t>Chart</a:t>
            </a:r>
          </a:p>
        </p:txBody>
      </p:sp>
      <p:sp>
        <p:nvSpPr>
          <p:cNvPr id="152" name="&quot;Today ...&quot;"/>
          <p:cNvSpPr/>
          <p:nvPr/>
        </p:nvSpPr>
        <p:spPr>
          <a:xfrm>
            <a:off x="4988339" y="8289073"/>
            <a:ext cx="3883530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000">
                <a:solidFill>
                  <a:srgbClr val="000000"/>
                </a:solidFill>
              </a:defRPr>
            </a:lvl1pPr>
          </a:lstStyle>
          <a:p>
            <a:pPr/>
            <a:r>
              <a:t>"Today ..."</a:t>
            </a:r>
          </a:p>
        </p:txBody>
      </p:sp>
      <p:graphicFrame>
        <p:nvGraphicFramePr>
          <p:cNvPr id="153" name="Grafico a torta 2D"/>
          <p:cNvGraphicFramePr/>
          <p:nvPr/>
        </p:nvGraphicFramePr>
        <p:xfrm>
          <a:off x="4254500" y="2628900"/>
          <a:ext cx="4495801" cy="44958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