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Testo titolo</a:t>
            </a:r>
          </a:p>
        </p:txBody>
      </p:sp>
      <p:sp>
        <p:nvSpPr>
          <p:cNvPr id="12" name="Corpo livello uno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sto titolo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22" name="Corpo livello uno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sto titolo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31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sto titolo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Testo titolo</a:t>
            </a:r>
          </a:p>
        </p:txBody>
      </p:sp>
      <p:sp>
        <p:nvSpPr>
          <p:cNvPr id="40" name="Corpo livello uno…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sto titol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49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sto titol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7" name="Corpo livello uno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sto titol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67" name="Corpo livello uno…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Testo titolo</a:t>
            </a:r>
          </a:p>
        </p:txBody>
      </p:sp>
      <p:sp>
        <p:nvSpPr>
          <p:cNvPr id="3" name="Corpo livello uno…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3749640E-C46D-4BCD-BE7C-9C9990E9F419-L0-001.jpeg" descr="3749640E-C46D-4BCD-BE7C-9C9990E9F41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6529"/>
            <a:ext cx="13004800" cy="9280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Linea"/>
          <p:cNvSpPr/>
          <p:nvPr/>
        </p:nvSpPr>
        <p:spPr>
          <a:xfrm flipV="1">
            <a:off x="3084989" y="5871931"/>
            <a:ext cx="1" cy="2006856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61" name="Linea"/>
          <p:cNvSpPr/>
          <p:nvPr/>
        </p:nvSpPr>
        <p:spPr>
          <a:xfrm>
            <a:off x="3027612" y="5915490"/>
            <a:ext cx="1946910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62" name="Linea"/>
          <p:cNvSpPr/>
          <p:nvPr/>
        </p:nvSpPr>
        <p:spPr>
          <a:xfrm flipV="1">
            <a:off x="4920969" y="3914498"/>
            <a:ext cx="1" cy="2006856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63" name="Linea"/>
          <p:cNvSpPr/>
          <p:nvPr/>
        </p:nvSpPr>
        <p:spPr>
          <a:xfrm>
            <a:off x="4880022" y="3970888"/>
            <a:ext cx="1775739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64" name="Linea"/>
          <p:cNvSpPr/>
          <p:nvPr/>
        </p:nvSpPr>
        <p:spPr>
          <a:xfrm flipH="1">
            <a:off x="1146483" y="7860093"/>
            <a:ext cx="1992938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65" name="Freccia"/>
          <p:cNvSpPr/>
          <p:nvPr/>
        </p:nvSpPr>
        <p:spPr>
          <a:xfrm>
            <a:off x="7318223" y="1208788"/>
            <a:ext cx="4783180" cy="4167526"/>
          </a:xfrm>
          <a:prstGeom prst="rightArrow">
            <a:avLst>
              <a:gd name="adj1" fmla="val 31402"/>
              <a:gd name="adj2" fmla="val 35902"/>
            </a:avLst>
          </a:prstGeom>
          <a:solidFill>
            <a:srgbClr val="A6AA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000000"/>
                </a:solidFill>
              </a:defRPr>
            </a:pPr>
          </a:p>
        </p:txBody>
      </p:sp>
      <p:sp>
        <p:nvSpPr>
          <p:cNvPr id="166" name="5. Recap Chart"/>
          <p:cNvSpPr/>
          <p:nvPr/>
        </p:nvSpPr>
        <p:spPr>
          <a:xfrm>
            <a:off x="3837734" y="422475"/>
            <a:ext cx="5329332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6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5. Recap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Chart</a:t>
            </a:r>
          </a:p>
        </p:txBody>
      </p:sp>
      <p:sp>
        <p:nvSpPr>
          <p:cNvPr id="167" name="&quot;Good. What have we learned?&quot;"/>
          <p:cNvSpPr/>
          <p:nvPr/>
        </p:nvSpPr>
        <p:spPr>
          <a:xfrm>
            <a:off x="1903302" y="8397362"/>
            <a:ext cx="9198195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"Good. What have we learned?"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6. Future Implementation  Picture"/>
          <p:cNvSpPr/>
          <p:nvPr/>
        </p:nvSpPr>
        <p:spPr>
          <a:xfrm>
            <a:off x="482188" y="406156"/>
            <a:ext cx="12040424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6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6. Future Implementation 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Picture</a:t>
            </a:r>
          </a:p>
        </p:txBody>
      </p:sp>
      <p:sp>
        <p:nvSpPr>
          <p:cNvPr id="170" name="&quot;In order to implement this ability ...&quot;"/>
          <p:cNvSpPr/>
          <p:nvPr/>
        </p:nvSpPr>
        <p:spPr>
          <a:xfrm>
            <a:off x="1328225" y="8331427"/>
            <a:ext cx="1034835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"In order to implement this ability ..."</a:t>
            </a:r>
          </a:p>
        </p:txBody>
      </p:sp>
      <p:pic>
        <p:nvPicPr>
          <p:cNvPr id="171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&quot;Do not tell them how to do it. Show them how to do it and do not say a word. If you tell them, they will watch your lips move. If you show them, they will want to do it themselves.&quot;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303783">
              <a:defRPr sz="4160"/>
            </a:lvl1pPr>
          </a:lstStyle>
          <a:p>
            <a:pPr/>
            <a:r>
              <a:t>"Do not tell them how to do it. Show them how to do it and do not say a word. If you tell them, they will watch your lips move. If you show them, they will want to do it themselves."</a:t>
            </a:r>
          </a:p>
        </p:txBody>
      </p:sp>
      <p:sp>
        <p:nvSpPr>
          <p:cNvPr id="174" name="Maria Montessori"/>
          <p:cNvSpPr/>
          <p:nvPr>
            <p:ph type="subTitle" sz="quarter" idx="1"/>
          </p:nvPr>
        </p:nvSpPr>
        <p:spPr>
          <a:xfrm>
            <a:off x="1270000" y="5600700"/>
            <a:ext cx="10464800" cy="1130300"/>
          </a:xfrm>
          <a:prstGeom prst="rect">
            <a:avLst/>
          </a:prstGeom>
        </p:spPr>
        <p:txBody>
          <a:bodyPr/>
          <a:lstStyle/>
          <a:p>
            <a:pPr/>
            <a:r>
              <a:t>Maria Montessori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ttangolo"/>
          <p:cNvSpPr/>
          <p:nvPr/>
        </p:nvSpPr>
        <p:spPr>
          <a:xfrm>
            <a:off x="1291779" y="4243285"/>
            <a:ext cx="10421242" cy="38758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77" name="This high class…"/>
          <p:cNvSpPr/>
          <p:nvPr>
            <p:ph type="ctrTitle"/>
          </p:nvPr>
        </p:nvSpPr>
        <p:spPr>
          <a:xfrm>
            <a:off x="15183" y="415658"/>
            <a:ext cx="12974433" cy="3302001"/>
          </a:xfrm>
          <a:prstGeom prst="rect">
            <a:avLst/>
          </a:prstGeom>
        </p:spPr>
        <p:txBody>
          <a:bodyPr/>
          <a:lstStyle/>
          <a:p>
            <a:pPr defTabSz="578358">
              <a:defRPr sz="7029"/>
            </a:pPr>
            <a:r>
              <a:t>This high class </a:t>
            </a:r>
          </a:p>
          <a:p>
            <a:pPr defTabSz="578358">
              <a:defRPr sz="7029"/>
            </a:pPr>
            <a:r>
              <a:t>presentation advice </a:t>
            </a:r>
          </a:p>
          <a:p>
            <a:pPr defTabSz="578358">
              <a:defRPr sz="7029"/>
            </a:pPr>
            <a:r>
              <a:t>was brought to you by:</a:t>
            </a:r>
          </a:p>
        </p:txBody>
      </p:sp>
      <p:sp>
        <p:nvSpPr>
          <p:cNvPr id="178" name="Become our sponsor!"/>
          <p:cNvSpPr/>
          <p:nvPr/>
        </p:nvSpPr>
        <p:spPr>
          <a:xfrm>
            <a:off x="2678131" y="5540098"/>
            <a:ext cx="748284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Become our sponsor!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E12FD69E-66A1-4B36-8F69-BEEF6101777C-L0-001.jpeg" descr="E12FD69E-66A1-4B36-8F69-BEEF6101777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5769" y="0"/>
            <a:ext cx="13696338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((c) Wikipedia / public domain"/>
          <p:cNvSpPr/>
          <p:nvPr/>
        </p:nvSpPr>
        <p:spPr>
          <a:xfrm>
            <a:off x="-1" y="0"/>
            <a:ext cx="689204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t>(</a:t>
            </a:r>
            <a:r>
              <a:rPr>
                <a:solidFill>
                  <a:srgbClr val="000000"/>
                </a:solidFill>
              </a:rPr>
              <a:t>(c) Wikipedia / public domain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f you want to Explain how to become better at something, this Maria Montessori inspired Presentation Structure (9 slides) will help you to bring your audience to a higher level. In case the ability at hand is practical, you can use step 4 and step 6 as training sessions.…"/>
          <p:cNvSpPr/>
          <p:nvPr/>
        </p:nvSpPr>
        <p:spPr>
          <a:xfrm>
            <a:off x="645270" y="416018"/>
            <a:ext cx="12022086" cy="7962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/>
            </a:pPr>
            <a:r>
              <a:t>If you want to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Explain how to become better at something</a:t>
            </a:r>
            <a:r>
              <a:t>, this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Maria Montessori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inspired Presentation Structure</a:t>
            </a:r>
            <a:r>
              <a:t> (9 slides) will help you to bring your audience to a higher level. In case the ability at hand is practical, you can use step 4 and step 6 as training sessions.</a:t>
            </a:r>
          </a:p>
          <a:p>
            <a:pPr algn="l">
              <a:defRPr sz="3000"/>
            </a:pPr>
            <a:r>
              <a:t>If you want to welcome your audience, do so between step 1 and step 2  (after slide 1). You can inflate every step with more slides, but try to avoid it. Remember: Presenting is an art and art is all about quality, not quantity.</a:t>
            </a:r>
          </a:p>
          <a:p>
            <a:pPr algn="l"/>
          </a:p>
          <a:p>
            <a:pPr marL="695157" indent="-695157" algn="l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Relevance Ability </a:t>
            </a:r>
          </a:p>
          <a:p>
            <a:pPr marL="695157" indent="-695157" algn="l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Dimensions of Ability</a:t>
            </a:r>
          </a:p>
          <a:p>
            <a:pPr marL="695157" indent="-695157" algn="l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Improvement Plan</a:t>
            </a:r>
          </a:p>
          <a:p>
            <a:pPr marL="695157" indent="-695157" algn="l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Improvement Steps (or Exercises)</a:t>
            </a:r>
          </a:p>
          <a:p>
            <a:pPr marL="695157" indent="-695157" algn="l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Recap</a:t>
            </a:r>
          </a:p>
          <a:p>
            <a:pPr marL="695157" indent="-695157" algn="l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Future Implementation (or Exercise)</a:t>
            </a:r>
          </a:p>
        </p:txBody>
      </p:sp>
      <p:sp>
        <p:nvSpPr>
          <p:cNvPr id="125" name="More on www.robertolalli.com"/>
          <p:cNvSpPr/>
          <p:nvPr/>
        </p:nvSpPr>
        <p:spPr>
          <a:xfrm>
            <a:off x="742681" y="8880058"/>
            <a:ext cx="1182726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More on www.robertolalli.com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1. Relevance Ability Picture"/>
          <p:cNvSpPr/>
          <p:nvPr/>
        </p:nvSpPr>
        <p:spPr>
          <a:xfrm>
            <a:off x="1515543" y="452509"/>
            <a:ext cx="9973714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1. Relevance Ability </a:t>
            </a:r>
            <a:r>
              <a:t>Picture</a:t>
            </a:r>
          </a:p>
        </p:txBody>
      </p:sp>
      <p:pic>
        <p:nvPicPr>
          <p:cNvPr id="128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&quot;Why do we want to learn this?&quot;"/>
          <p:cNvSpPr/>
          <p:nvPr/>
        </p:nvSpPr>
        <p:spPr>
          <a:xfrm>
            <a:off x="1994750" y="8285074"/>
            <a:ext cx="901530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"Why do we want to learn this?"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Quadrato"/>
          <p:cNvSpPr/>
          <p:nvPr/>
        </p:nvSpPr>
        <p:spPr>
          <a:xfrm>
            <a:off x="9473781" y="3957471"/>
            <a:ext cx="1905001" cy="1905001"/>
          </a:xfrm>
          <a:prstGeom prst="rect">
            <a:avLst/>
          </a:prstGeom>
          <a:gradFill>
            <a:gsLst>
              <a:gs pos="0">
                <a:srgbClr val="A6AAA8"/>
              </a:gs>
              <a:gs pos="100000">
                <a:srgbClr val="53585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32" name="Cerchio"/>
          <p:cNvSpPr/>
          <p:nvPr/>
        </p:nvSpPr>
        <p:spPr>
          <a:xfrm>
            <a:off x="5775315" y="3957471"/>
            <a:ext cx="1905001" cy="1905001"/>
          </a:xfrm>
          <a:prstGeom prst="ellipse">
            <a:avLst/>
          </a:prstGeom>
          <a:gradFill>
            <a:gsLst>
              <a:gs pos="0">
                <a:srgbClr val="A6AAA8"/>
              </a:gs>
              <a:gs pos="100000">
                <a:srgbClr val="53585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33" name="Freccia"/>
          <p:cNvSpPr/>
          <p:nvPr/>
        </p:nvSpPr>
        <p:spPr>
          <a:xfrm>
            <a:off x="8060466" y="3957471"/>
            <a:ext cx="1033165" cy="1905001"/>
          </a:xfrm>
          <a:prstGeom prst="rightArrow">
            <a:avLst>
              <a:gd name="adj1" fmla="val 39503"/>
              <a:gd name="adj2" fmla="val 30855"/>
            </a:avLst>
          </a:prstGeom>
          <a:gradFill>
            <a:gsLst>
              <a:gs pos="0">
                <a:srgbClr val="A6AAA8"/>
              </a:gs>
              <a:gs pos="100000">
                <a:srgbClr val="53585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34" name="Triangolo"/>
          <p:cNvSpPr/>
          <p:nvPr/>
        </p:nvSpPr>
        <p:spPr>
          <a:xfrm>
            <a:off x="1562323" y="3957471"/>
            <a:ext cx="2419527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A6AAA8"/>
              </a:gs>
              <a:gs pos="100000">
                <a:srgbClr val="53585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35" name="2. Dimensions of Ability Chart"/>
          <p:cNvSpPr/>
          <p:nvPr/>
        </p:nvSpPr>
        <p:spPr>
          <a:xfrm>
            <a:off x="1113040" y="975299"/>
            <a:ext cx="10778720" cy="1003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9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2. Dimensions of Ability </a:t>
            </a:r>
            <a:r>
              <a:t>Chart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136" name="Freccia"/>
          <p:cNvSpPr/>
          <p:nvPr/>
        </p:nvSpPr>
        <p:spPr>
          <a:xfrm>
            <a:off x="4290538" y="3957471"/>
            <a:ext cx="1104627" cy="1905001"/>
          </a:xfrm>
          <a:prstGeom prst="rightArrow">
            <a:avLst>
              <a:gd name="adj1" fmla="val 39503"/>
              <a:gd name="adj2" fmla="val 28859"/>
            </a:avLst>
          </a:prstGeom>
          <a:gradFill>
            <a:gsLst>
              <a:gs pos="0">
                <a:srgbClr val="A6AAA8"/>
              </a:gs>
              <a:gs pos="100000">
                <a:srgbClr val="53585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37" name="&quot;These are the relevant Dimensions ...&quot;"/>
          <p:cNvSpPr/>
          <p:nvPr/>
        </p:nvSpPr>
        <p:spPr>
          <a:xfrm>
            <a:off x="938943" y="7841328"/>
            <a:ext cx="11126913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"These are the relevant Dimensions ..."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a"/>
          <p:cNvSpPr/>
          <p:nvPr/>
        </p:nvSpPr>
        <p:spPr>
          <a:xfrm flipV="1">
            <a:off x="3194527" y="6456221"/>
            <a:ext cx="1" cy="2006856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40" name="Linea"/>
          <p:cNvSpPr/>
          <p:nvPr/>
        </p:nvSpPr>
        <p:spPr>
          <a:xfrm>
            <a:off x="3137150" y="6499781"/>
            <a:ext cx="1946910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41" name="Linea"/>
          <p:cNvSpPr/>
          <p:nvPr/>
        </p:nvSpPr>
        <p:spPr>
          <a:xfrm flipV="1">
            <a:off x="5030508" y="4498789"/>
            <a:ext cx="1" cy="2006856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42" name="Linea"/>
          <p:cNvSpPr/>
          <p:nvPr/>
        </p:nvSpPr>
        <p:spPr>
          <a:xfrm>
            <a:off x="4989561" y="4555178"/>
            <a:ext cx="1775738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43" name="Linea"/>
          <p:cNvSpPr/>
          <p:nvPr/>
        </p:nvSpPr>
        <p:spPr>
          <a:xfrm flipH="1">
            <a:off x="1256022" y="8444383"/>
            <a:ext cx="1992938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44" name="Freccia"/>
          <p:cNvSpPr/>
          <p:nvPr/>
        </p:nvSpPr>
        <p:spPr>
          <a:xfrm>
            <a:off x="7212284" y="1823862"/>
            <a:ext cx="4783179" cy="4167525"/>
          </a:xfrm>
          <a:prstGeom prst="rightArrow">
            <a:avLst>
              <a:gd name="adj1" fmla="val 31402"/>
              <a:gd name="adj2" fmla="val 35902"/>
            </a:avLst>
          </a:prstGeom>
          <a:solidFill>
            <a:srgbClr val="A6AA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000000"/>
                </a:solidFill>
              </a:defRPr>
            </a:pPr>
          </a:p>
        </p:txBody>
      </p:sp>
      <p:sp>
        <p:nvSpPr>
          <p:cNvPr id="145" name="3. Improvement Plan Chart"/>
          <p:cNvSpPr/>
          <p:nvPr/>
        </p:nvSpPr>
        <p:spPr>
          <a:xfrm>
            <a:off x="1832795" y="464662"/>
            <a:ext cx="9865008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3. Improvement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Plan </a:t>
            </a:r>
            <a:r>
              <a:t>Chart</a:t>
            </a:r>
          </a:p>
        </p:txBody>
      </p:sp>
      <p:sp>
        <p:nvSpPr>
          <p:cNvPr id="146" name="&quot;This is what we are going to do ...&quot;"/>
          <p:cNvSpPr/>
          <p:nvPr/>
        </p:nvSpPr>
        <p:spPr>
          <a:xfrm>
            <a:off x="2007370" y="8393583"/>
            <a:ext cx="9515858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700">
                <a:solidFill>
                  <a:srgbClr val="000000"/>
                </a:solidFill>
              </a:defRPr>
            </a:lvl1pPr>
          </a:lstStyle>
          <a:p>
            <a:pPr/>
            <a:r>
              <a:t>"This is what we are going to do ..."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Improvement 1st Step Picture"/>
          <p:cNvSpPr/>
          <p:nvPr/>
        </p:nvSpPr>
        <p:spPr>
          <a:xfrm>
            <a:off x="1082450" y="474417"/>
            <a:ext cx="10839900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Improvement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1st Step </a:t>
            </a:r>
            <a:r>
              <a:t>Picture</a:t>
            </a:r>
          </a:p>
        </p:txBody>
      </p:sp>
      <p:sp>
        <p:nvSpPr>
          <p:cNvPr id="149" name="&quot;Now, the first step we ...&quot;"/>
          <p:cNvSpPr/>
          <p:nvPr/>
        </p:nvSpPr>
        <p:spPr>
          <a:xfrm>
            <a:off x="2846550" y="8263167"/>
            <a:ext cx="8897007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"Now, the first step we ..."</a:t>
            </a:r>
          </a:p>
        </p:txBody>
      </p:sp>
      <p:pic>
        <p:nvPicPr>
          <p:cNvPr id="150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Improvement 2nd Step Picture"/>
          <p:cNvSpPr/>
          <p:nvPr/>
        </p:nvSpPr>
        <p:spPr>
          <a:xfrm>
            <a:off x="836188" y="452509"/>
            <a:ext cx="11332424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Improvement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2nd Step </a:t>
            </a:r>
            <a:r>
              <a:t>Picture</a:t>
            </a:r>
          </a:p>
        </p:txBody>
      </p:sp>
      <p:sp>
        <p:nvSpPr>
          <p:cNvPr id="153" name="&quot;Ok, the second step ...&quot;"/>
          <p:cNvSpPr/>
          <p:nvPr/>
        </p:nvSpPr>
        <p:spPr>
          <a:xfrm>
            <a:off x="2967042" y="8285074"/>
            <a:ext cx="707071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"Ok, the second step ..."</a:t>
            </a:r>
          </a:p>
        </p:txBody>
      </p:sp>
      <p:pic>
        <p:nvPicPr>
          <p:cNvPr id="154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Improvement 3rd Step Picture"/>
          <p:cNvSpPr/>
          <p:nvPr/>
        </p:nvSpPr>
        <p:spPr>
          <a:xfrm>
            <a:off x="1082450" y="474417"/>
            <a:ext cx="10839900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Improvement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3rd Step </a:t>
            </a:r>
            <a:r>
              <a:t>Picture</a:t>
            </a:r>
          </a:p>
        </p:txBody>
      </p:sp>
      <p:sp>
        <p:nvSpPr>
          <p:cNvPr id="157" name="&quot;Almost there, but ...&quot;"/>
          <p:cNvSpPr/>
          <p:nvPr/>
        </p:nvSpPr>
        <p:spPr>
          <a:xfrm>
            <a:off x="3432581" y="8263167"/>
            <a:ext cx="6139638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"Almost there, but ..."</a:t>
            </a:r>
          </a:p>
        </p:txBody>
      </p:sp>
      <p:pic>
        <p:nvPicPr>
          <p:cNvPr id="158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